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2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326" r:id="rId4"/>
    <p:sldId id="327" r:id="rId5"/>
    <p:sldId id="330" r:id="rId6"/>
    <p:sldId id="328" r:id="rId7"/>
    <p:sldId id="329" r:id="rId8"/>
    <p:sldId id="280" r:id="rId9"/>
    <p:sldId id="28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60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A417C3-7911-4439-938B-CF0DC2205099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21096F-2A7B-4321-B251-A037DDD8C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17F851-207B-49FF-BC5A-97E6051749C1}" type="datetimeFigureOut">
              <a:rPr lang="ru-RU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015C93-7EA0-4D61-909D-2415C0E21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7" name="Верхний колонтитул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err="1" smtClean="0"/>
              <a:t>Експерт</a:t>
            </a:r>
            <a:r>
              <a:rPr lang="ru-RU" smtClean="0"/>
              <a:t> інтелектуального капіталу -Кияшко Олена, (050)52-036-52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Експерт інтелектуального капіталу -Кияшко Олена, (050)52-036-52 </a:t>
            </a: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3317" name="Верхний колонтитул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Експерт інтелектуального капіталу -Кияшко Олена, (050)52-036-52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0D58D-2E5D-4B32-8A02-3F74A98296C1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75F06-5DE6-4E88-A120-DA46372555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BB9C2-5F78-492D-AD1B-B25044E366E0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66375-FB11-4DA2-A387-85A70B385C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E4D58-3083-44AC-BB7C-AB1F02D8D495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F503C-388B-4F56-AA36-D726DA8E17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EBDF8-54FB-46AE-88F3-307D5A4BA5E5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7720E-2DA9-4B19-8E89-978F9032A4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8A005-BD5D-4252-A6E1-55EB6EB62149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986DB-C0A0-4A69-81B0-0218239500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2C16F1-CD6C-479A-951D-CF1E61F3DB13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98121-DE38-485C-9355-0AF9ABD8C4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09593-AA3C-4277-923C-D31BEAF11490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64408-2B91-432D-B872-E773016FE4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F2AC3-3855-45C9-9945-392B07103E8F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0FAA1-3FD4-4708-9F1E-1402081825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7423C-D989-4940-9873-884668AF18B6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E6EDC-E284-4CC6-9BDD-7AC2C1D43A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103BF-27D1-4312-9B33-7776C65A1450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DE852-5CC0-4E3C-9ECD-4557CCDBD8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71A45-F430-4D2B-A906-C851D08C8242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E695B-5D79-4577-A647-7E84FA3C61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3C9C4A-F67C-4F30-87A7-E45540251189}" type="datetime1">
              <a:rPr lang="ru-RU" smtClean="0"/>
              <a:pPr>
                <a:defRPr/>
              </a:pPr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3CC5B2-381C-48AD-8D0D-2FBED128FF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214554"/>
            <a:ext cx="7315224" cy="114300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uk-UA" sz="2800" b="1" dirty="0" smtClean="0"/>
              <a:t>Оцінка</a:t>
            </a:r>
            <a:r>
              <a:rPr lang="uk-UA" sz="2800" b="1" dirty="0" smtClean="0"/>
              <a:t>, постановка на облік та використання в якості внеску до статутного капіталу господарського товариства майнових прав інтелектуальної </a:t>
            </a:r>
            <a:r>
              <a:rPr lang="uk-UA" sz="2800" b="1" dirty="0" smtClean="0"/>
              <a:t>власності</a:t>
            </a:r>
            <a:endParaRPr lang="ru-RU" sz="28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357299"/>
            <a:ext cx="7072362" cy="214314"/>
          </a:xfrm>
        </p:spPr>
        <p:txBody>
          <a:bodyPr rtlCol="0">
            <a:normAutofit fontScale="47500" lnSpcReduction="20000"/>
          </a:bodyPr>
          <a:lstStyle/>
          <a:p>
            <a:pPr>
              <a:defRPr/>
            </a:pPr>
            <a:endParaRPr lang="ru-RU" sz="2000" b="1" dirty="0" smtClean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4" name="Рисунок 3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8943500" cy="1138918"/>
          </a:xfrm>
          <a:prstGeom prst="rect">
            <a:avLst/>
          </a:prstGeom>
        </p:spPr>
      </p:pic>
      <p:pic>
        <p:nvPicPr>
          <p:cNvPr id="7" name="Рисунок 6" descr="Бланк низ нов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4357694"/>
            <a:ext cx="6806184" cy="15666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65403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4714908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 smtClean="0"/>
              <a:t>Основні положення законодавства щодо формування </a:t>
            </a:r>
            <a:r>
              <a:rPr lang="uk-UA" sz="2800" b="1" dirty="0" smtClean="0"/>
              <a:t>СК</a:t>
            </a:r>
          </a:p>
          <a:p>
            <a:pPr algn="just">
              <a:buNone/>
            </a:pPr>
            <a:r>
              <a:rPr lang="ru-RU" sz="2800" dirty="0" smtClean="0"/>
              <a:t>1. Вкладами </a:t>
            </a:r>
            <a:r>
              <a:rPr lang="ru-RU" sz="2800" dirty="0" err="1" smtClean="0"/>
              <a:t>учасників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товариства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бути </a:t>
            </a:r>
            <a:r>
              <a:rPr lang="ru-RU" sz="1900" dirty="0" err="1" smtClean="0"/>
              <a:t>будинки</a:t>
            </a:r>
            <a:r>
              <a:rPr lang="ru-RU" sz="1900" dirty="0" smtClean="0"/>
              <a:t>, </a:t>
            </a:r>
            <a:r>
              <a:rPr lang="ru-RU" sz="1900" dirty="0" err="1" smtClean="0"/>
              <a:t>споруди</a:t>
            </a:r>
            <a:r>
              <a:rPr lang="ru-RU" sz="1900" dirty="0" smtClean="0"/>
              <a:t>, </a:t>
            </a:r>
            <a:r>
              <a:rPr lang="ru-RU" sz="1900" dirty="0" err="1" smtClean="0"/>
              <a:t>обладнання</a:t>
            </a:r>
            <a:r>
              <a:rPr lang="ru-RU" sz="1900" dirty="0" smtClean="0"/>
              <a:t> та </a:t>
            </a:r>
            <a:r>
              <a:rPr lang="ru-RU" sz="1900" dirty="0" err="1" smtClean="0"/>
              <a:t>інші</a:t>
            </a:r>
            <a:r>
              <a:rPr lang="ru-RU" sz="1900" dirty="0" smtClean="0"/>
              <a:t> </a:t>
            </a:r>
            <a:r>
              <a:rPr lang="ru-RU" sz="1900" dirty="0" err="1" smtClean="0"/>
              <a:t>матеріальні</a:t>
            </a:r>
            <a:r>
              <a:rPr lang="ru-RU" sz="1900" dirty="0" smtClean="0"/>
              <a:t> </a:t>
            </a:r>
            <a:r>
              <a:rPr lang="ru-RU" sz="1900" dirty="0" err="1" smtClean="0"/>
              <a:t>цінності</a:t>
            </a:r>
            <a:r>
              <a:rPr lang="ru-RU" sz="1900" dirty="0" smtClean="0"/>
              <a:t>, </a:t>
            </a:r>
            <a:r>
              <a:rPr lang="ru-RU" sz="1900" dirty="0" err="1" smtClean="0"/>
              <a:t>цінні</a:t>
            </a:r>
            <a:r>
              <a:rPr lang="ru-RU" sz="1900" dirty="0" smtClean="0"/>
              <a:t> </a:t>
            </a:r>
            <a:r>
              <a:rPr lang="ru-RU" sz="1900" dirty="0" err="1" smtClean="0"/>
              <a:t>папери</a:t>
            </a:r>
            <a:r>
              <a:rPr lang="ru-RU" sz="1900" dirty="0" smtClean="0"/>
              <a:t>, права </a:t>
            </a:r>
            <a:r>
              <a:rPr lang="ru-RU" sz="1900" dirty="0" err="1" smtClean="0"/>
              <a:t>користування</a:t>
            </a:r>
            <a:r>
              <a:rPr lang="ru-RU" sz="1900" dirty="0" smtClean="0"/>
              <a:t> землею, водою та </a:t>
            </a:r>
            <a:r>
              <a:rPr lang="ru-RU" sz="1900" dirty="0" err="1" smtClean="0"/>
              <a:t>іншими</a:t>
            </a:r>
            <a:r>
              <a:rPr lang="ru-RU" sz="1900" dirty="0" smtClean="0"/>
              <a:t> </a:t>
            </a:r>
            <a:r>
              <a:rPr lang="ru-RU" sz="1900" dirty="0" err="1" smtClean="0"/>
              <a:t>природними</a:t>
            </a:r>
            <a:r>
              <a:rPr lang="ru-RU" sz="1900" dirty="0" smtClean="0"/>
              <a:t> ресурсами, </a:t>
            </a:r>
            <a:r>
              <a:rPr lang="ru-RU" sz="1900" dirty="0" err="1" smtClean="0"/>
              <a:t>будинками</a:t>
            </a:r>
            <a:r>
              <a:rPr lang="ru-RU" sz="1900" dirty="0" smtClean="0"/>
              <a:t>, </a:t>
            </a:r>
            <a:r>
              <a:rPr lang="ru-RU" sz="1900" dirty="0" err="1" smtClean="0"/>
              <a:t>спорудами</a:t>
            </a:r>
            <a:r>
              <a:rPr lang="ru-RU" sz="1900" dirty="0" smtClean="0"/>
              <a:t>, </a:t>
            </a:r>
            <a:r>
              <a:rPr lang="ru-RU" sz="1900" dirty="0" smtClean="0"/>
              <a:t>а </a:t>
            </a:r>
            <a:r>
              <a:rPr lang="ru-RU" sz="1900" dirty="0" err="1" smtClean="0"/>
              <a:t>також</a:t>
            </a:r>
            <a:r>
              <a:rPr lang="ru-RU" sz="1900" dirty="0" smtClean="0"/>
              <a:t> </a:t>
            </a:r>
            <a:r>
              <a:rPr lang="ru-RU" sz="1900" dirty="0" err="1" smtClean="0"/>
              <a:t>інші</a:t>
            </a:r>
            <a:r>
              <a:rPr lang="ru-RU" sz="1900" dirty="0" smtClean="0"/>
              <a:t> </a:t>
            </a:r>
            <a:r>
              <a:rPr lang="ru-RU" sz="1900" dirty="0" err="1" smtClean="0"/>
              <a:t>майнові</a:t>
            </a:r>
            <a:r>
              <a:rPr lang="ru-RU" sz="1900" dirty="0" smtClean="0"/>
              <a:t> права (</a:t>
            </a:r>
            <a:r>
              <a:rPr lang="ru-RU" sz="1900" dirty="0" err="1" smtClean="0"/>
              <a:t>включаючи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майнові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права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об'єкти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інтелектуальної власності</a:t>
            </a:r>
            <a:r>
              <a:rPr lang="ru-RU" sz="2800" dirty="0" smtClean="0"/>
              <a:t>),</a:t>
            </a:r>
            <a:r>
              <a:rPr lang="ru-RU" sz="1900" dirty="0" smtClean="0"/>
              <a:t> </a:t>
            </a:r>
            <a:r>
              <a:rPr lang="ru-RU" sz="1900" dirty="0" err="1" smtClean="0"/>
              <a:t>кошти</a:t>
            </a:r>
            <a:r>
              <a:rPr lang="ru-RU" sz="1900" dirty="0" smtClean="0"/>
              <a:t>, в тому </a:t>
            </a:r>
            <a:r>
              <a:rPr lang="ru-RU" sz="1900" dirty="0" err="1" smtClean="0"/>
              <a:t>числі</a:t>
            </a:r>
            <a:r>
              <a:rPr lang="ru-RU" sz="1900" dirty="0" smtClean="0"/>
              <a:t> в </a:t>
            </a:r>
            <a:r>
              <a:rPr lang="ru-RU" sz="1900" dirty="0" err="1" smtClean="0"/>
              <a:t>іноземній</a:t>
            </a:r>
            <a:r>
              <a:rPr lang="ru-RU" sz="1900" dirty="0" smtClean="0"/>
              <a:t> </a:t>
            </a:r>
            <a:r>
              <a:rPr lang="ru-RU" sz="1900" dirty="0" err="1" smtClean="0"/>
              <a:t>валюті</a:t>
            </a:r>
            <a:r>
              <a:rPr lang="ru-RU" sz="1900" dirty="0" smtClean="0"/>
              <a:t>.</a:t>
            </a:r>
          </a:p>
          <a:p>
            <a:pPr algn="just">
              <a:buNone/>
            </a:pPr>
            <a:r>
              <a:rPr lang="ru-RU" sz="2800" dirty="0" smtClean="0"/>
              <a:t>2</a:t>
            </a:r>
            <a:r>
              <a:rPr lang="ru-RU" sz="2800" dirty="0" smtClean="0"/>
              <a:t>. </a:t>
            </a:r>
            <a:r>
              <a:rPr lang="ru-RU" sz="2800" dirty="0" smtClean="0"/>
              <a:t>Порядок </a:t>
            </a:r>
            <a:r>
              <a:rPr lang="ru-RU" sz="2800" dirty="0" err="1" smtClean="0"/>
              <a:t>оцінки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вкладів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установчих</a:t>
            </a:r>
            <a:r>
              <a:rPr lang="ru-RU" sz="2800" dirty="0" smtClean="0"/>
              <a:t> документах </a:t>
            </a:r>
            <a:r>
              <a:rPr lang="ru-RU" sz="2800" dirty="0" err="1" smtClean="0"/>
              <a:t>господарського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товариства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передбачено</a:t>
            </a:r>
            <a:r>
              <a:rPr lang="ru-RU" sz="2800" dirty="0" smtClean="0"/>
              <a:t> законом.</a:t>
            </a:r>
          </a:p>
          <a:p>
            <a:pPr algn="just">
              <a:buAutoNum type="arabicPeriod"/>
            </a:pPr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5" name="Рисунок 4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00" y="5429264"/>
            <a:ext cx="8943500" cy="11389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65403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442915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2800" b="1" dirty="0" smtClean="0"/>
              <a:t>Вимоги до майна, 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предметом вкладу </a:t>
            </a:r>
            <a:r>
              <a:rPr lang="uk-UA" sz="2800" b="1" dirty="0" smtClean="0"/>
              <a:t>учасника:</a:t>
            </a:r>
            <a:r>
              <a:rPr lang="ru-RU" sz="2800" b="1" dirty="0" smtClean="0"/>
              <a:t> </a:t>
            </a:r>
            <a:endParaRPr lang="uk-UA" sz="2800" b="1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Повинно </a:t>
            </a:r>
            <a:r>
              <a:rPr lang="uk-UA" sz="2800" dirty="0" smtClean="0"/>
              <a:t>бути власністю учасника;</a:t>
            </a:r>
          </a:p>
          <a:p>
            <a:pPr algn="just"/>
            <a:r>
              <a:rPr lang="uk-UA" sz="2800" dirty="0" smtClean="0"/>
              <a:t>М</a:t>
            </a:r>
            <a:r>
              <a:rPr lang="uk-UA" sz="2800" dirty="0" smtClean="0"/>
              <a:t>ати грошову оцінку;</a:t>
            </a:r>
          </a:p>
          <a:p>
            <a:pPr algn="just"/>
            <a:r>
              <a:rPr lang="uk-UA" sz="2800" dirty="0" smtClean="0"/>
              <a:t>Бути відчужуваним; </a:t>
            </a:r>
          </a:p>
          <a:p>
            <a:pPr algn="just"/>
            <a:r>
              <a:rPr lang="uk-UA" sz="2800" dirty="0" smtClean="0"/>
              <a:t>Належати до майна, яке може використовуватися для формування статутного фонду господарського товариства</a:t>
            </a:r>
            <a:r>
              <a:rPr lang="ru-RU" sz="2800" i="1" dirty="0" smtClean="0"/>
              <a:t>.</a:t>
            </a:r>
            <a:endParaRPr lang="ru-RU" sz="19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AutoNum type="arabicPeriod"/>
            </a:pPr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5" name="Рисунок 4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9264"/>
            <a:ext cx="8943500" cy="11389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65403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500066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sz="2800" b="1" dirty="0" smtClean="0"/>
              <a:t>Закон України “</a:t>
            </a:r>
            <a:r>
              <a:rPr lang="ru-RU" sz="2800" b="1" dirty="0" smtClean="0"/>
              <a:t>Про </a:t>
            </a:r>
            <a:r>
              <a:rPr lang="ru-RU" sz="2800" b="1" dirty="0" err="1" smtClean="0"/>
              <a:t>наукову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науково-технічну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діяльність</a:t>
            </a:r>
            <a:r>
              <a:rPr lang="ru-RU" sz="2800" b="1" dirty="0" smtClean="0"/>
              <a:t>» (ст. 60) </a:t>
            </a:r>
            <a:r>
              <a:rPr lang="ru-RU" sz="2800" b="1" dirty="0" err="1" smtClean="0"/>
              <a:t>визначив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:</a:t>
            </a:r>
          </a:p>
          <a:p>
            <a:pPr algn="just">
              <a:buNone/>
            </a:pPr>
            <a:r>
              <a:rPr lang="uk-UA" sz="2800" dirty="0" smtClean="0"/>
              <a:t>ВНЗ </a:t>
            </a:r>
            <a:r>
              <a:rPr lang="uk-UA" sz="1800" b="1" dirty="0" smtClean="0"/>
              <a:t> </a:t>
            </a:r>
            <a:r>
              <a:rPr lang="ru-RU" sz="2800" dirty="0" err="1" smtClean="0"/>
              <a:t>беруть</a:t>
            </a:r>
            <a:r>
              <a:rPr lang="ru-RU" sz="2800" dirty="0" smtClean="0"/>
              <a:t> участь у </a:t>
            </a:r>
            <a:r>
              <a:rPr lang="ru-RU" sz="2800" dirty="0" err="1" smtClean="0"/>
              <a:t>формуванні</a:t>
            </a:r>
            <a:r>
              <a:rPr lang="ru-RU" sz="2800" dirty="0" smtClean="0"/>
              <a:t> статутного </a:t>
            </a:r>
            <a:r>
              <a:rPr lang="ru-RU" sz="2800" dirty="0" err="1" smtClean="0"/>
              <a:t>капіталу</a:t>
            </a:r>
            <a:r>
              <a:rPr lang="ru-RU" sz="2800" dirty="0" smtClean="0"/>
              <a:t> такого </a:t>
            </a:r>
            <a:r>
              <a:rPr lang="ru-RU" sz="2800" dirty="0" err="1" smtClean="0"/>
              <a:t>господарського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товариства</a:t>
            </a:r>
            <a:r>
              <a:rPr lang="ru-RU" sz="2800" dirty="0" smtClean="0"/>
              <a:t> </a:t>
            </a:r>
            <a:r>
              <a:rPr lang="ru-RU" sz="2800" b="1" dirty="0" err="1" smtClean="0"/>
              <a:t>виключно</a:t>
            </a:r>
            <a:r>
              <a:rPr lang="ru-RU" sz="2800" dirty="0" smtClean="0"/>
              <a:t> шляхом </a:t>
            </a:r>
            <a:r>
              <a:rPr lang="ru-RU" sz="2800" dirty="0" err="1" smtClean="0"/>
              <a:t>внесення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майнових</a:t>
            </a:r>
            <a:r>
              <a:rPr lang="ru-RU" sz="2800" dirty="0" smtClean="0"/>
              <a:t> прав інтелектуальної власності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виключні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майнові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права на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які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зберігаються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ВНЗ.</a:t>
            </a:r>
          </a:p>
          <a:p>
            <a:pPr algn="just">
              <a:buNone/>
            </a:pPr>
            <a:r>
              <a:rPr lang="uk-UA" sz="2800" b="1" dirty="0" smtClean="0">
                <a:solidFill>
                  <a:srgbClr val="0070C0"/>
                </a:solidFill>
              </a:rPr>
              <a:t>Висновок: </a:t>
            </a:r>
            <a:r>
              <a:rPr lang="uk-UA" sz="2800" b="1" dirty="0" smtClean="0">
                <a:solidFill>
                  <a:srgbClr val="002060"/>
                </a:solidFill>
              </a:rPr>
              <a:t>до Статутного капіталу передається вартість ліцензії на використання ОПІВ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00" y="5719082"/>
            <a:ext cx="8943500" cy="11389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65403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500066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/>
              <a:t> 	</a:t>
            </a:r>
            <a:r>
              <a:rPr lang="ru-RU" sz="2800" dirty="0" smtClean="0"/>
              <a:t>ДЕРЖАВНИЙ </a:t>
            </a:r>
            <a:r>
              <a:rPr lang="ru-RU" sz="2800" dirty="0" smtClean="0"/>
              <a:t>ДЕПАРТАМЕНТ ІНТЕЛЕКТУАЛЬНОЇ </a:t>
            </a:r>
            <a:r>
              <a:rPr lang="ru-RU" sz="2800" dirty="0" smtClean="0"/>
              <a:t>ВЛАСНОСТІ ЛИСТ</a:t>
            </a:r>
            <a:r>
              <a:rPr lang="ru-RU" sz="2800" dirty="0" smtClean="0"/>
              <a:t> 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smtClean="0"/>
              <a:t>30.10.2002 р. N 16-07/3483 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Щодо</a:t>
            </a:r>
            <a:r>
              <a:rPr lang="ru-RU" sz="2800" dirty="0" smtClean="0"/>
              <a:t> "ноу-хау" у статутному </a:t>
            </a:r>
            <a:r>
              <a:rPr lang="ru-RU" sz="2800" dirty="0" err="1" smtClean="0"/>
              <a:t>фонді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товариства</a:t>
            </a:r>
            <a:r>
              <a:rPr lang="ru-RU" sz="2800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…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внесок</a:t>
            </a:r>
            <a:r>
              <a:rPr lang="ru-RU" sz="2800" dirty="0" smtClean="0"/>
              <a:t> </a:t>
            </a:r>
            <a:r>
              <a:rPr lang="ru-RU" sz="2800" dirty="0" smtClean="0"/>
              <a:t>"ноу-хау" до статутного фонду </a:t>
            </a:r>
            <a:r>
              <a:rPr lang="ru-RU" sz="2800" dirty="0" err="1" smtClean="0"/>
              <a:t>товариства</a:t>
            </a:r>
            <a:r>
              <a:rPr lang="ru-RU" sz="2800" dirty="0" smtClean="0"/>
              <a:t> повинен бути оформлений </a:t>
            </a:r>
            <a:r>
              <a:rPr lang="ru-RU" sz="2800" dirty="0" err="1" smtClean="0"/>
              <a:t>ліцензійним</a:t>
            </a:r>
            <a:r>
              <a:rPr lang="ru-RU" sz="2800" dirty="0" smtClean="0"/>
              <a:t> договором на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"ноу-хау"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договором про передачу прав на "ноу-хау</a:t>
            </a:r>
            <a:r>
              <a:rPr lang="ru-RU" sz="2800" dirty="0" smtClean="0"/>
              <a:t>".</a:t>
            </a:r>
          </a:p>
          <a:p>
            <a:pPr algn="just">
              <a:buNone/>
            </a:pPr>
            <a:r>
              <a:rPr lang="ru-RU" sz="2800" dirty="0" smtClean="0"/>
              <a:t>…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00" y="5719082"/>
            <a:ext cx="8943500" cy="11389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65403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442915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800" dirty="0" smtClean="0"/>
              <a:t>Визначення вартості майнових прав на ОІВ, що вноситься до статутного капіталу господарського товариства, здійснюється </a:t>
            </a:r>
            <a:r>
              <a:rPr lang="uk-UA" sz="2800" u="sng" dirty="0" smtClean="0"/>
              <a:t>на підставі їх незалежної оцінки</a:t>
            </a:r>
            <a:r>
              <a:rPr lang="uk-UA" sz="2800" dirty="0" smtClean="0"/>
              <a:t>.</a:t>
            </a:r>
          </a:p>
          <a:p>
            <a:pPr algn="just">
              <a:buNone/>
            </a:pPr>
            <a:endParaRPr lang="uk-UA" sz="2800" b="1" dirty="0" smtClean="0"/>
          </a:p>
          <a:p>
            <a:pPr algn="just">
              <a:buNone/>
            </a:pPr>
            <a:r>
              <a:rPr lang="uk-UA" sz="2800" b="1" dirty="0" smtClean="0"/>
              <a:t>Оцінка проводиться по договору з суб'єктом оціночної діяльності, який має право здійснювати оцінку прав на ОІВ, відповідно до Сертифікату </a:t>
            </a:r>
            <a:r>
              <a:rPr lang="uk-UA" sz="2800" b="1" dirty="0" err="1" smtClean="0"/>
              <a:t>СОД</a:t>
            </a:r>
            <a:r>
              <a:rPr lang="uk-UA" sz="2800" b="1" dirty="0" smtClean="0"/>
              <a:t>.</a:t>
            </a:r>
          </a:p>
          <a:p>
            <a:pPr algn="just">
              <a:buNone/>
            </a:pPr>
            <a:r>
              <a:rPr lang="uk-UA" sz="2800" b="1" dirty="0" smtClean="0"/>
              <a:t> </a:t>
            </a:r>
          </a:p>
          <a:p>
            <a:pPr algn="just">
              <a:buNone/>
            </a:pPr>
            <a:endParaRPr lang="uk-UA" sz="2800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9264"/>
            <a:ext cx="8943500" cy="11389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65403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01122" cy="4714908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sz="2800" b="1" dirty="0" smtClean="0"/>
              <a:t> </a:t>
            </a:r>
            <a:r>
              <a:rPr lang="uk-UA" sz="2800" b="1" dirty="0" smtClean="0">
                <a:solidFill>
                  <a:srgbClr val="002060"/>
                </a:solidFill>
              </a:rPr>
              <a:t>Підходи до оцінки майнових прав на ОПІВ:</a:t>
            </a:r>
          </a:p>
          <a:p>
            <a:pPr algn="just">
              <a:buFontTx/>
              <a:buChar char="-"/>
            </a:pPr>
            <a:r>
              <a:rPr lang="uk-UA" sz="2800" b="1" dirty="0" smtClean="0">
                <a:solidFill>
                  <a:srgbClr val="002060"/>
                </a:solidFill>
              </a:rPr>
              <a:t>Дохідний - </a:t>
            </a:r>
            <a:r>
              <a:rPr lang="ru-RU" sz="2400" dirty="0" err="1" smtClean="0"/>
              <a:t>ґрунтується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застосуванні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оціночних</a:t>
            </a:r>
            <a:r>
              <a:rPr lang="ru-RU" sz="2400" dirty="0" smtClean="0"/>
              <a:t> процедур </a:t>
            </a:r>
            <a:r>
              <a:rPr lang="ru-RU" sz="2400" dirty="0" err="1" smtClean="0"/>
              <a:t>переведення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очікуваних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доходів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вартість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об'єкта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оцінки</a:t>
            </a:r>
            <a:r>
              <a:rPr lang="ru-RU" sz="2400" dirty="0" smtClean="0"/>
              <a:t>. </a:t>
            </a:r>
            <a:endParaRPr lang="uk-UA" sz="2400" b="1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r>
              <a:rPr lang="uk-UA" sz="2800" b="1" dirty="0" smtClean="0">
                <a:solidFill>
                  <a:srgbClr val="002060"/>
                </a:solidFill>
              </a:rPr>
              <a:t>Витратний - </a:t>
            </a:r>
            <a:r>
              <a:rPr lang="ru-RU" sz="2400" dirty="0" err="1" smtClean="0"/>
              <a:t>ґрунтується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визначенні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вартості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, </a:t>
            </a:r>
            <a:r>
              <a:rPr lang="ru-RU" sz="2400" dirty="0" err="1" smtClean="0"/>
              <a:t>необхідних</a:t>
            </a:r>
            <a:r>
              <a:rPr lang="ru-RU" sz="2400" dirty="0" smtClean="0"/>
              <a:t>  для </a:t>
            </a:r>
            <a:r>
              <a:rPr lang="ru-RU" sz="2400" dirty="0" err="1" smtClean="0"/>
              <a:t>відтворення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заміщення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об'єкта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оцінки</a:t>
            </a:r>
            <a:r>
              <a:rPr lang="ru-RU" sz="2400" dirty="0" smtClean="0"/>
              <a:t>.</a:t>
            </a:r>
          </a:p>
          <a:p>
            <a:pPr algn="just">
              <a:buFontTx/>
              <a:buChar char="-"/>
            </a:pPr>
            <a:r>
              <a:rPr lang="uk-UA" sz="2800" b="1" dirty="0" smtClean="0">
                <a:solidFill>
                  <a:srgbClr val="002060"/>
                </a:solidFill>
              </a:rPr>
              <a:t>Порівняльний - </a:t>
            </a:r>
            <a:r>
              <a:rPr lang="ru-RU" sz="2400" dirty="0" err="1" smtClean="0"/>
              <a:t>застосовується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наявності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err="1" smtClean="0"/>
              <a:t>достатнього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обсягу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достовірної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ціни</a:t>
            </a:r>
            <a:r>
              <a:rPr lang="ru-RU" sz="2400" dirty="0" smtClean="0"/>
              <a:t> на ринку </a:t>
            </a:r>
            <a:br>
              <a:rPr lang="ru-RU" sz="2400" dirty="0" smtClean="0"/>
            </a:br>
            <a:r>
              <a:rPr lang="ru-RU" sz="2400" dirty="0" err="1" smtClean="0"/>
              <a:t>подібних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договорів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розпорядженням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майновими</a:t>
            </a:r>
            <a:r>
              <a:rPr lang="ru-RU" sz="2400" dirty="0" smtClean="0"/>
              <a:t>  правами </a:t>
            </a:r>
            <a:r>
              <a:rPr lang="ru-RU" sz="2400" dirty="0" smtClean="0"/>
              <a:t>на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об'єкти</a:t>
            </a:r>
            <a:r>
              <a:rPr lang="ru-RU" sz="2400" dirty="0" smtClean="0"/>
              <a:t>.</a:t>
            </a:r>
            <a:endParaRPr lang="uk-UA" sz="2400" dirty="0" smtClean="0"/>
          </a:p>
          <a:p>
            <a:pPr algn="just">
              <a:buNone/>
            </a:pPr>
            <a:endParaRPr lang="uk-UA" sz="2800" b="1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00" y="5500702"/>
            <a:ext cx="8943500" cy="11389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858180" cy="225404"/>
          </a:xfrm>
        </p:spPr>
        <p:txBody>
          <a:bodyPr>
            <a:normAutofit fontScale="90000"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</a:pP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362216" cy="47149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uk-UA" sz="1800" dirty="0" smtClean="0"/>
          </a:p>
          <a:p>
            <a:pPr algn="just">
              <a:buNone/>
            </a:pPr>
            <a:r>
              <a:rPr lang="uk-UA" sz="1800" dirty="0" smtClean="0"/>
              <a:t>Роялті – це частка ліцензіара (власника) в прибутку ліцензіата від реалізації ліцензійної продукції або </a:t>
            </a:r>
            <a:r>
              <a:rPr lang="uk-UA" sz="1800" dirty="0" err="1" smtClean="0"/>
              <a:t>пос</a:t>
            </a:r>
            <a:r>
              <a:rPr lang="ru-RU" sz="1800" dirty="0" smtClean="0"/>
              <a:t>луг 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uk-UA" sz="1800" dirty="0" smtClean="0"/>
              <a:t>Частка ліцензіара (власника) визначається в залежності від значимості </a:t>
            </a:r>
            <a:r>
              <a:rPr lang="ru-RU" sz="1800" dirty="0" smtClean="0"/>
              <a:t>ОІВ </a:t>
            </a:r>
            <a:r>
              <a:rPr lang="ru-RU" sz="1800" dirty="0" smtClean="0"/>
              <a:t>в </a:t>
            </a:r>
            <a:r>
              <a:rPr lang="uk-UA" sz="1800" dirty="0" smtClean="0"/>
              <a:t>отриманні прибутку, в середньому визначається до 50</a:t>
            </a:r>
            <a:r>
              <a:rPr lang="ru-RU" sz="1800" dirty="0" smtClean="0"/>
              <a:t>% </a:t>
            </a:r>
            <a:endParaRPr lang="uk-UA" sz="1800" dirty="0" smtClean="0"/>
          </a:p>
          <a:p>
            <a:pPr algn="just">
              <a:buNone/>
            </a:pPr>
            <a:r>
              <a:rPr lang="uk-UA" sz="1800" b="1" i="1" dirty="0" smtClean="0"/>
              <a:t>	</a:t>
            </a:r>
            <a:endParaRPr lang="uk-UA" sz="18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18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18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uk-UA" sz="1800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2714620"/>
          <a:ext cx="5643602" cy="23528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91094"/>
                <a:gridCol w="721363"/>
                <a:gridCol w="806229"/>
                <a:gridCol w="806229"/>
                <a:gridCol w="806229"/>
                <a:gridCol w="806229"/>
                <a:gridCol w="806229"/>
              </a:tblGrid>
              <a:tr h="310402">
                <a:tc rowSpan="2">
                  <a:txBody>
                    <a:bodyPr/>
                    <a:lstStyle/>
                    <a:p>
                      <a:pPr algn="ctr"/>
                      <a:r>
                        <a:rPr lang="uk-UA" sz="2000" b="1" i="1" dirty="0" smtClean="0">
                          <a:latin typeface="Arial" pitchFamily="34" charset="0"/>
                          <a:cs typeface="Arial" pitchFamily="34" charset="0"/>
                        </a:rPr>
                        <a:t>Д </a:t>
                      </a:r>
                      <a:r>
                        <a:rPr lang="uk-UA" sz="2000" b="1" i="1" baseline="-25000" dirty="0" smtClean="0">
                          <a:latin typeface="Arial" pitchFamily="34" charset="0"/>
                          <a:cs typeface="Arial" pitchFamily="34" charset="0"/>
                        </a:rPr>
                        <a:t>л-ра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0" noProof="0" dirty="0" smtClean="0">
                          <a:latin typeface="Arial" pitchFamily="34" charset="0"/>
                          <a:cs typeface="Arial" pitchFamily="34" charset="0"/>
                        </a:rPr>
                        <a:t>Рентабельность лиц. продукции</a:t>
                      </a:r>
                      <a:r>
                        <a:rPr lang="uk-UA" sz="2000" b="0" dirty="0" smtClean="0">
                          <a:latin typeface="Arial" pitchFamily="34" charset="0"/>
                          <a:cs typeface="Arial" pitchFamily="34" charset="0"/>
                        </a:rPr>
                        <a:t>, %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19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6,25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8,75</a:t>
                      </a:r>
                    </a:p>
                  </a:txBody>
                  <a:tcPr marL="68580" marR="68580" marT="0" marB="0" anchor="b" horzOverflow="overflow"/>
                </a:tc>
              </a:tr>
              <a:tr h="33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10,5</a:t>
                      </a:r>
                    </a:p>
                  </a:txBody>
                  <a:tcPr marL="68580" marR="68580" marT="0" marB="0" anchor="b" horzOverflow="overflow"/>
                </a:tc>
              </a:tr>
              <a:tr h="33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b" horzOverflow="overflow"/>
                </a:tc>
              </a:tr>
              <a:tr h="33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11,25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15,75</a:t>
                      </a:r>
                    </a:p>
                  </a:txBody>
                  <a:tcPr marL="68580" marR="68580" marT="0" marB="0" anchor="b" horzOverflow="overflow"/>
                </a:tc>
              </a:tr>
              <a:tr h="33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0,50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17,5</a:t>
                      </a:r>
                    </a:p>
                  </a:txBody>
                  <a:tcPr marL="68580" marR="68580" marT="0" marB="0" anchor="b" horzOverflow="overflow"/>
                </a:tc>
              </a:tr>
            </a:tbl>
          </a:graphicData>
        </a:graphic>
      </p:graphicFrame>
      <p:pic>
        <p:nvPicPr>
          <p:cNvPr id="6" name="Рисунок 5" descr="Бланк вер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9264"/>
            <a:ext cx="8943500" cy="11389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315224" cy="271464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 err="1" smtClean="0">
                <a:cs typeface="Times New Roman" pitchFamily="18" charset="0"/>
              </a:rPr>
              <a:t>Дякую</a:t>
            </a:r>
            <a:r>
              <a:rPr lang="ru-RU" sz="2800" b="1" dirty="0" smtClean="0">
                <a:cs typeface="Times New Roman" pitchFamily="18" charset="0"/>
              </a:rPr>
              <a:t> за </a:t>
            </a:r>
            <a:r>
              <a:rPr lang="ru-RU" sz="2800" b="1" dirty="0" err="1" smtClean="0">
                <a:cs typeface="Times New Roman" pitchFamily="18" charset="0"/>
              </a:rPr>
              <a:t>увагу</a:t>
            </a:r>
            <a:r>
              <a:rPr lang="ru-RU" sz="2800" b="1" dirty="0" smtClean="0">
                <a:cs typeface="Times New Roman" pitchFamily="18" charset="0"/>
              </a:rPr>
              <a:t>!</a:t>
            </a:r>
            <a:r>
              <a:rPr lang="ru-RU" sz="2800" b="1" dirty="0" smtClean="0">
                <a:cs typeface="Times New Roman" pitchFamily="18" charset="0"/>
              </a:rPr>
              <a:t/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/>
            </a:r>
            <a:br>
              <a:rPr lang="ru-RU" sz="2800" b="1" dirty="0" smtClean="0">
                <a:cs typeface="Times New Roman" pitchFamily="18" charset="0"/>
              </a:rPr>
            </a:br>
            <a:endParaRPr lang="ru-RU" sz="28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928935"/>
            <a:ext cx="7358114" cy="3286147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uk-UA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defRPr/>
            </a:pPr>
            <a:endParaRPr lang="uk-UA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defRPr/>
            </a:pPr>
            <a:endParaRPr lang="ru-RU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Рисунок 3" descr="Бланк вер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8943500" cy="1138918"/>
          </a:xfrm>
          <a:prstGeom prst="rect">
            <a:avLst/>
          </a:prstGeom>
        </p:spPr>
      </p:pic>
      <p:pic>
        <p:nvPicPr>
          <p:cNvPr id="7" name="Рисунок 6" descr="Бланк низ новы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4357694"/>
            <a:ext cx="6806184" cy="15666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10822</TotalTime>
  <Words>430</Words>
  <Application>Microsoft Office PowerPoint</Application>
  <PresentationFormat>Экран (4:3)</PresentationFormat>
  <Paragraphs>90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Оцінка, постановка на облік та використання в якості внеску до статутного капіталу господарського товариства майнових прав інтелектуальної власності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Дякую за увагу!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вознаграждения  за использование ИС</dc:title>
  <dc:creator>Home</dc:creator>
  <cp:lastModifiedBy>Dom</cp:lastModifiedBy>
  <cp:revision>200</cp:revision>
  <dcterms:created xsi:type="dcterms:W3CDTF">2010-06-29T20:08:29Z</dcterms:created>
  <dcterms:modified xsi:type="dcterms:W3CDTF">2016-04-22T09:43:23Z</dcterms:modified>
</cp:coreProperties>
</file>